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Gelasio" panose="020B0604020202020204" charset="0"/>
      <p:regular r:id="rId18"/>
    </p:embeddedFont>
    <p:embeddedFont>
      <p:font typeface="Lato" panose="020F0502020204030203" pitchFamily="3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72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drive.google.com/drive/folders/1c-_iIon9Y6FgBXDjl_ULb3p1_8CS0gmK?usp=drive_link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McDonald's Sales Performance &amp; Customer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Analyzing historical sales data to uncover insights into customer purchasing patterns, menu item popularity, and revenue generation.</a:t>
            </a: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E17E7-2BF3-AF2C-3A61-16A6E5448D65}"/>
              </a:ext>
            </a:extLst>
          </p:cNvPr>
          <p:cNvSpPr txBox="1"/>
          <p:nvPr/>
        </p:nvSpPr>
        <p:spPr>
          <a:xfrm>
            <a:off x="0" y="7860268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Performed By :- Divyansh Borana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85718"/>
            <a:ext cx="732663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Exploratory Analysis &amp; Visualization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2233017"/>
            <a:ext cx="7556421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2202537"/>
            <a:ext cx="7556421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6" name="Shape 3"/>
          <p:cNvSpPr/>
          <p:nvPr/>
        </p:nvSpPr>
        <p:spPr>
          <a:xfrm>
            <a:off x="4231779" y="189285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7" name="Text 4"/>
          <p:cNvSpPr/>
          <p:nvPr/>
        </p:nvSpPr>
        <p:spPr>
          <a:xfrm>
            <a:off x="4435852" y="206299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51084" y="2799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EDA: Discovery Phase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3290411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Calculate key metrics like sales volume, item value, and identify sales trends (e.g., weekend vs. weekday).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840486"/>
            <a:ext cx="7556421" cy="2403396"/>
          </a:xfrm>
          <a:prstGeom prst="roundRect">
            <a:avLst>
              <a:gd name="adj" fmla="val 6087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4810006"/>
            <a:ext cx="7556421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2" name="Shape 9"/>
          <p:cNvSpPr/>
          <p:nvPr/>
        </p:nvSpPr>
        <p:spPr>
          <a:xfrm>
            <a:off x="4231779" y="450032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sp>
        <p:nvSpPr>
          <p:cNvPr id="13" name="Text 10"/>
          <p:cNvSpPr/>
          <p:nvPr/>
        </p:nvSpPr>
        <p:spPr>
          <a:xfrm>
            <a:off x="4435852" y="467046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1051084" y="5407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Visualization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51084" y="5897880"/>
            <a:ext cx="704183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Transform numbers into visual stories using bar charts for category performance, pie charts for market share, and line graphs for sales peaks.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04DE15-694F-6B84-6F3F-1F8E85E11FB7}"/>
              </a:ext>
            </a:extLst>
          </p:cNvPr>
          <p:cNvSpPr txBox="1"/>
          <p:nvPr/>
        </p:nvSpPr>
        <p:spPr>
          <a:xfrm>
            <a:off x="-1" y="5955014"/>
            <a:ext cx="14311313" cy="1304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100"/>
              </a:lnSpc>
            </a:pPr>
            <a:r>
              <a:rPr lang="en-US" sz="2400" dirty="0">
                <a:solidFill>
                  <a:srgbClr val="2C2926"/>
                </a:solidFill>
                <a:latin typeface="Bricolage Grotesque Semi Bold" pitchFamily="34" charset="0"/>
              </a:rPr>
              <a:t>Performance in video format :-</a:t>
            </a:r>
          </a:p>
          <a:p>
            <a:pPr>
              <a:lnSpc>
                <a:spcPts val="5100"/>
              </a:lnSpc>
            </a:pPr>
            <a:r>
              <a:rPr lang="en-US" sz="2000" dirty="0">
                <a:solidFill>
                  <a:srgbClr val="2C2926"/>
                </a:solidFill>
                <a:latin typeface="Bricolage Grotesque Semi Bold" pitchFamily="34" charset="0"/>
                <a:hlinkClick r:id="rId2"/>
              </a:rPr>
              <a:t>https://drive.google.com/drive/folders/1c-_iIon9Y6FgBXDjl_ULb3p1_8CS0gmK?usp=drive_link</a:t>
            </a:r>
            <a:endParaRPr lang="en-US" sz="2000" dirty="0">
              <a:solidFill>
                <a:srgbClr val="2C2926"/>
              </a:solidFill>
              <a:latin typeface="Bricolage Grotesque Semi Bold" pitchFamily="34" charset="0"/>
            </a:endParaRPr>
          </a:p>
        </p:txBody>
      </p:sp>
      <p:pic>
        <p:nvPicPr>
          <p:cNvPr id="1026" name="Picture 2" descr="McDonald's Opens 9,000 sq ft Outlet in Noida's Anthurium Project -  Restaurant India">
            <a:extLst>
              <a:ext uri="{FF2B5EF4-FFF2-40B4-BE49-F238E27FC236}">
                <a16:creationId xmlns:a16="http://schemas.microsoft.com/office/drawing/2014/main" id="{63DDFA52-90FE-07AD-8F71-9CC9C3F85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311313" cy="569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2A51068-D21E-B9E1-92E7-F82CB484487D}"/>
              </a:ext>
            </a:extLst>
          </p:cNvPr>
          <p:cNvSpPr/>
          <p:nvPr/>
        </p:nvSpPr>
        <p:spPr>
          <a:xfrm>
            <a:off x="12778740" y="7669530"/>
            <a:ext cx="1760220" cy="560070"/>
          </a:xfrm>
          <a:prstGeom prst="round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6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1701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Overview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724150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2724150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2981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Description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3471863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Integrating Menu Items and Order Details datasets to evaluate product growth drivers and identify peak operational periods.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681776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49710" y="4681776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0" name="Text 7"/>
          <p:cNvSpPr/>
          <p:nvPr/>
        </p:nvSpPr>
        <p:spPr>
          <a:xfrm>
            <a:off x="6628924" y="49390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Scope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628924" y="5429488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Covers over 12,000 individual item sales across 5,300+ unique orders from Q1 2023.</a:t>
            </a:r>
            <a:endParaRPr lang="en-US" sz="17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F597CC-4AAE-F7CE-C930-277D0DCA2CCD}"/>
              </a:ext>
            </a:extLst>
          </p:cNvPr>
          <p:cNvSpPr/>
          <p:nvPr/>
        </p:nvSpPr>
        <p:spPr>
          <a:xfrm>
            <a:off x="12778740" y="7669530"/>
            <a:ext cx="1760220" cy="560070"/>
          </a:xfrm>
          <a:prstGeom prst="round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23317"/>
            <a:ext cx="600932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Essential Project Components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0190" y="173045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30653" y="18651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Analysis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130653" y="2355533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Calculate total sales and identify highest revenue-generating categories.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0190" y="353496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30653" y="3669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 Popularity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130653" y="4160044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Determine most frequently ordered items to optimize inventory.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80190" y="497657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30653" y="51112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Behavior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130653" y="5601653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Analyze peak ordering times for staff scheduling.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80190" y="6418183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130653" y="65528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Category Performance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130653" y="7043261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Compare profitability of different food groups.</a:t>
            </a:r>
            <a:endParaRPr lang="en-US" sz="17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FBD6C6F-6AB9-1D86-D4CE-55E2D4F6E9DA}"/>
              </a:ext>
            </a:extLst>
          </p:cNvPr>
          <p:cNvSpPr/>
          <p:nvPr/>
        </p:nvSpPr>
        <p:spPr>
          <a:xfrm>
            <a:off x="12778740" y="7669530"/>
            <a:ext cx="1760220" cy="560070"/>
          </a:xfrm>
          <a:prstGeom prst="round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50187" y="424577"/>
            <a:ext cx="3076575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 Overview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450187" y="1193721"/>
            <a:ext cx="2307431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Menu Dataset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2450187" y="1635919"/>
            <a:ext cx="4677251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menu_item_id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2450187" y="1935837"/>
            <a:ext cx="4677251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item_name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2450187" y="2235756"/>
            <a:ext cx="4677251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category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2450187" y="2535674"/>
            <a:ext cx="4677251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price</a:t>
            </a:r>
            <a:endParaRPr lang="en-US" sz="12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187" y="2954774"/>
            <a:ext cx="4677251" cy="467725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10343" y="1193721"/>
            <a:ext cx="2307431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Order Details Dataset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7510343" y="1635919"/>
            <a:ext cx="4677251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order_id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7510343" y="1935837"/>
            <a:ext cx="4677251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order_date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7510343" y="2235756"/>
            <a:ext cx="4677251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order_time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7510343" y="2535674"/>
            <a:ext cx="4677251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item_id</a:t>
            </a:r>
            <a:endParaRPr lang="en-US" sz="120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343" y="2954774"/>
            <a:ext cx="4677251" cy="4677251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FE751E6-1976-5A03-6FC1-D2FAEC941020}"/>
              </a:ext>
            </a:extLst>
          </p:cNvPr>
          <p:cNvSpPr/>
          <p:nvPr/>
        </p:nvSpPr>
        <p:spPr>
          <a:xfrm>
            <a:off x="12778740" y="7680960"/>
            <a:ext cx="1760220" cy="560070"/>
          </a:xfrm>
          <a:prstGeom prst="round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40481"/>
            <a:ext cx="690526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Insights (Preliminary Results)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96096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$61,003.78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89" y="483750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350430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Generated in Q1 2023.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296096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3638" y="4347091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Popular Items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4837509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Big Mac, Side Salad, Bulgogi Burger, Quarter Pounder, French Fries (Large).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296096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$21,000+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5985507" y="470142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Leading Category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520041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Burgers are the primary revenue driver.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04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098" y="3421023"/>
            <a:ext cx="4668322" cy="560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Methodology Workflow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785098" y="4276486"/>
            <a:ext cx="460772" cy="32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5098" y="4669036"/>
            <a:ext cx="6417945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6" name="Text 3"/>
          <p:cNvSpPr/>
          <p:nvPr/>
        </p:nvSpPr>
        <p:spPr>
          <a:xfrm>
            <a:off x="785098" y="4842153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85098" y="5327094"/>
            <a:ext cx="6417945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Handle missing values and convert data types (date, time).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427356" y="4318278"/>
            <a:ext cx="596503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7357" y="4669036"/>
            <a:ext cx="6417945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0" name="Text 7"/>
          <p:cNvSpPr/>
          <p:nvPr/>
        </p:nvSpPr>
        <p:spPr>
          <a:xfrm>
            <a:off x="7427357" y="4842153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Integration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427357" y="5327094"/>
            <a:ext cx="6417945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Merge datasets on unique item ID for a master sales record.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85098" y="6078498"/>
            <a:ext cx="712232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85098" y="6429256"/>
            <a:ext cx="6417945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4" name="Text 11"/>
          <p:cNvSpPr/>
          <p:nvPr/>
        </p:nvSpPr>
        <p:spPr>
          <a:xfrm>
            <a:off x="785098" y="6602373"/>
            <a:ext cx="4095036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Exploratory Data Analysis (EDA)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5098" y="7087314"/>
            <a:ext cx="6417945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Visualize sales trends using charts and graphs.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427356" y="6078498"/>
            <a:ext cx="813673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7357" y="6429256"/>
            <a:ext cx="6417945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8" name="Text 15"/>
          <p:cNvSpPr/>
          <p:nvPr/>
        </p:nvSpPr>
        <p:spPr>
          <a:xfrm>
            <a:off x="7427357" y="6602373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Time-Series Analysis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427357" y="7087314"/>
            <a:ext cx="6417945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Aggregate sales by hour and day to identify busy periods.</a:t>
            </a:r>
            <a:endParaRPr lang="en-US" sz="17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CDE9C3F-B20D-15ED-DBC3-2C76EC846F12}"/>
              </a:ext>
            </a:extLst>
          </p:cNvPr>
          <p:cNvSpPr/>
          <p:nvPr/>
        </p:nvSpPr>
        <p:spPr>
          <a:xfrm>
            <a:off x="12778740" y="7669530"/>
            <a:ext cx="1760220" cy="560070"/>
          </a:xfrm>
          <a:prstGeom prst="round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19651"/>
            <a:ext cx="564106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Strategic Recommendations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1926788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24270" y="1957268"/>
            <a:ext cx="907256" cy="1669852"/>
          </a:xfrm>
          <a:prstGeom prst="roundRect">
            <a:avLst>
              <a:gd name="adj" fmla="val 6469"/>
            </a:avLst>
          </a:prstGeom>
          <a:solidFill>
            <a:srgbClr val="E8E8E3"/>
          </a:solidFill>
          <a:ln/>
        </p:spPr>
      </p:sp>
      <p:sp>
        <p:nvSpPr>
          <p:cNvPr id="6" name="Text 3"/>
          <p:cNvSpPr/>
          <p:nvPr/>
        </p:nvSpPr>
        <p:spPr>
          <a:xfrm>
            <a:off x="1103948" y="257948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958340" y="2184083"/>
            <a:ext cx="29533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Inventory Optimization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958340" y="2674501"/>
            <a:ext cx="61345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Ensure high stock levels for top sellers like "Big Mac" and "Side Salad."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3884414"/>
            <a:ext cx="7556421" cy="1367909"/>
          </a:xfrm>
          <a:prstGeom prst="roundRect">
            <a:avLst>
              <a:gd name="adj" fmla="val 696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824270" y="3914894"/>
            <a:ext cx="907256" cy="1306949"/>
          </a:xfrm>
          <a:prstGeom prst="roundRect">
            <a:avLst>
              <a:gd name="adj" fmla="val 6469"/>
            </a:avLst>
          </a:prstGeom>
          <a:solidFill>
            <a:srgbClr val="E8E8E3"/>
          </a:solidFill>
          <a:ln/>
        </p:spPr>
      </p:sp>
      <p:sp>
        <p:nvSpPr>
          <p:cNvPr id="11" name="Text 8"/>
          <p:cNvSpPr/>
          <p:nvPr/>
        </p:nvSpPr>
        <p:spPr>
          <a:xfrm>
            <a:off x="1103948" y="43556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958340" y="41417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Marketing Focus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958340" y="4632127"/>
            <a:ext cx="613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Promote "Bulgogi Burger" with bundles due to its popularity.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3790" y="5479137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824270" y="5509617"/>
            <a:ext cx="907256" cy="1669852"/>
          </a:xfrm>
          <a:prstGeom prst="roundRect">
            <a:avLst>
              <a:gd name="adj" fmla="val 6469"/>
            </a:avLst>
          </a:prstGeom>
          <a:solidFill>
            <a:srgbClr val="E8E8E3"/>
          </a:solidFill>
          <a:ln/>
        </p:spPr>
      </p:sp>
      <p:sp>
        <p:nvSpPr>
          <p:cNvPr id="16" name="Text 13"/>
          <p:cNvSpPr/>
          <p:nvPr/>
        </p:nvSpPr>
        <p:spPr>
          <a:xfrm>
            <a:off x="1103948" y="61318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4"/>
          <p:cNvSpPr/>
          <p:nvPr/>
        </p:nvSpPr>
        <p:spPr>
          <a:xfrm>
            <a:off x="1958340" y="57364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Operational Efficiency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958340" y="6226850"/>
            <a:ext cx="61345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Increase staffing during peak hours (e.g., 12:00 PM - 2:00 PM) to reduce wait times.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14832" y="504349"/>
            <a:ext cx="7583567" cy="458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Understanding &amp; Requirement Gathering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1514832" y="1402913"/>
            <a:ext cx="5576649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initial step involves identifying available data and project needs.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1514832" y="1861304"/>
            <a:ext cx="5576649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Menu Data:</a:t>
            </a: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Provides item names, categories, and prices.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1514832" y="2218849"/>
            <a:ext cx="5576649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Order Data:</a:t>
            </a: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Offers transaction dates, times, and order groupings.</a:t>
            </a:r>
            <a:endParaRPr lang="en-US" sz="1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538" y="1444228"/>
            <a:ext cx="5576649" cy="557664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14832" y="7433548"/>
            <a:ext cx="11600736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goal is to connect these datasets to determine profitable items and active customer periods.</a:t>
            </a:r>
            <a:endParaRPr lang="en-US" sz="1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399D63D-CF92-C159-251E-D02D2213537A}"/>
              </a:ext>
            </a:extLst>
          </p:cNvPr>
          <p:cNvSpPr/>
          <p:nvPr/>
        </p:nvSpPr>
        <p:spPr>
          <a:xfrm>
            <a:off x="12778740" y="7669530"/>
            <a:ext cx="1760220" cy="560070"/>
          </a:xfrm>
          <a:prstGeom prst="round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54793"/>
            <a:ext cx="563963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Cleaning &amp; Integration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4961930"/>
            <a:ext cx="13042821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969550"/>
            <a:ext cx="6513790" cy="2032754"/>
          </a:xfrm>
          <a:prstGeom prst="roundRect">
            <a:avLst>
              <a:gd name="adj" fmla="val 4687"/>
            </a:avLst>
          </a:prstGeom>
          <a:solidFill>
            <a:srgbClr val="E8E8E3"/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51963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5686782"/>
            <a:ext cx="57200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Handle missing values, correct data types (date, number), and standardize category names.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315200" y="4969550"/>
            <a:ext cx="6513790" cy="2032754"/>
          </a:xfrm>
          <a:prstGeom prst="rect">
            <a:avLst/>
          </a:prstGeom>
          <a:solidFill>
            <a:srgbClr val="E8E8E3"/>
          </a:solidFill>
          <a:ln/>
        </p:spPr>
      </p:sp>
      <p:sp>
        <p:nvSpPr>
          <p:cNvPr id="9" name="Shape 6"/>
          <p:cNvSpPr/>
          <p:nvPr/>
        </p:nvSpPr>
        <p:spPr>
          <a:xfrm>
            <a:off x="7315200" y="4969550"/>
            <a:ext cx="30480" cy="2032754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10" name="Text 7"/>
          <p:cNvSpPr/>
          <p:nvPr/>
        </p:nvSpPr>
        <p:spPr>
          <a:xfrm>
            <a:off x="7882176" y="51963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Integration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882176" y="5686782"/>
            <a:ext cx="572000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Perform a Left Join using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item_id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to combine menu and order details, enabling revenue calculation per transaction.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031712" y="5702379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3397" y="5844064"/>
            <a:ext cx="283488" cy="283488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8D231E2-7F2A-3A7D-698F-12FD4189A377}"/>
              </a:ext>
            </a:extLst>
          </p:cNvPr>
          <p:cNvSpPr/>
          <p:nvPr/>
        </p:nvSpPr>
        <p:spPr>
          <a:xfrm>
            <a:off x="12778740" y="7669530"/>
            <a:ext cx="1760220" cy="560070"/>
          </a:xfrm>
          <a:prstGeom prst="round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516</Words>
  <Application>Microsoft Office PowerPoint</Application>
  <PresentationFormat>Custom</PresentationFormat>
  <Paragraphs>90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Bricolage Grotesque Semi Bold</vt:lpstr>
      <vt:lpstr>Lato</vt:lpstr>
      <vt:lpstr>Gelasio</vt:lpstr>
      <vt:lpstr>Consolas</vt:lpstr>
      <vt:lpstr>Arial</vt:lpstr>
      <vt:lpstr>Gelasio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Divyansh borana</cp:lastModifiedBy>
  <cp:revision>3</cp:revision>
  <dcterms:created xsi:type="dcterms:W3CDTF">2026-01-16T19:19:19Z</dcterms:created>
  <dcterms:modified xsi:type="dcterms:W3CDTF">2026-01-18T12:52:09Z</dcterms:modified>
</cp:coreProperties>
</file>